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65" r:id="rId2"/>
    <p:sldId id="264" r:id="rId3"/>
    <p:sldId id="267" r:id="rId4"/>
    <p:sldId id="256" r:id="rId5"/>
    <p:sldId id="257" r:id="rId6"/>
    <p:sldId id="258" r:id="rId7"/>
    <p:sldId id="259" r:id="rId8"/>
    <p:sldId id="270" r:id="rId9"/>
    <p:sldId id="269" r:id="rId10"/>
    <p:sldId id="272" r:id="rId11"/>
    <p:sldId id="27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8C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1B4D0-0E76-4084-B545-CC3AA81F83B0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4F18B-19FD-4D86-A41A-B8AB47F9F7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207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202CD-2ECC-57AC-C95A-F3A73A4B0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CBD4A-0C0B-C8BA-9CB6-E3DE6BDCB6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BB732-B6AA-9E4D-06ED-11BE70A89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8D4E0-8441-ACB2-100A-4E10E3FB6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A62D8-489D-BA42-E06E-7738D7422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7452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CFD5A-865E-1597-2EAB-112E05DAC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20368-23AC-6B13-2CA7-C59E3ABD9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1A0E7-00BD-8915-8FA1-FB38C421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B679D-CF5A-54ED-5A77-FF387AC43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BEFB1-E45D-C6C4-1E15-CB1A20C5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59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C5C47C-5204-4B4D-0986-5575EA18E6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6A58F-B156-77E7-BD9B-05F7A6BB19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B41FE-8F3E-B860-1076-BE1EBF338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9DAA0-21F5-0CF2-6292-56B4493B0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2ADED-1CA2-CC34-F7CC-8FC0D6C96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275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6726-7A51-0939-B351-37D3EB9C4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33677-A3D7-452A-9CCA-A01E5CA48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70730-03B0-E1B7-6C22-F8D71D073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E2ED9-5F2A-C1A3-D920-FD6A266E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3BE42-4DEA-BC8F-485E-6FCC5DAF1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939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B7FB-41CC-C7DF-19F5-ECD3040D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14B25-F8AC-B9E3-AA14-D11329954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A9A02-5150-872A-14DD-2DE63ACC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9BE6B-53A7-8E81-5B2C-3EEF621EA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25868-787E-AC78-5437-F3E82E83F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591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E358-47FA-F4FB-824D-363852C2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34D7-70A6-3D0D-23B8-EA1904185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C339A-4C26-2A81-D9C2-DB823F1D3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A251E-4F04-1919-2C12-5F09F4309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10BA6-F091-9C4E-3B32-3972C16F8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835BF-C4C1-C1F3-DA06-A3E443CB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4452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96FC4-E10E-19EA-6A73-094AD5B0D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5847B-7D4F-C73D-24EA-8D1BE1374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9B80F-6E89-E857-CA62-7E2ACB4A9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72DA5-D084-B019-8421-43E4E42D9D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C92AEE-0F3C-5649-F68E-CD5FDF3F41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B2052-FD4F-05AB-1EAE-DD95DF2C7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AFD422-132B-ABB8-8F94-E162C104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7E6544-E9FE-2962-504B-42687FFC7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25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D6272-82BA-8379-4E22-6CB500CD2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4747D0-FD60-F631-01A9-66DEC3D35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29921-7B43-3F59-2285-CDC7E35E0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86FF4-E101-0EC1-07EF-9BDF9CC64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346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BD6259-6781-F1A8-04B3-46FBD8E99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FBA74-AAFC-1DD5-C8C1-95D11361A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20F0B-46E8-65FE-4E10-B7610D1C3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435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C60B5-6517-6653-07E3-08EC2AB94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9DB9B-763D-BF5C-5FEC-FDD51C8B8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23E54-057B-D9F6-4EFF-64FF8BFAA8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FF31B9-A47E-B5D8-E0B9-8D7F4B49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2F894-1B5C-6C6D-0BC9-C7AC9E123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823AFB-A691-4FC3-044B-96922C35C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573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B420A-1CE4-1794-6087-FAC5E2C2E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E2A3E2-98C0-6387-F9B2-FE8161FE19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95606-27C8-8F32-F550-D36D2A1E84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DF383-0DE4-0316-3224-5605E321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30CB3-7F05-7FD1-5C1E-86AE8494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C6303A-02E0-7EF5-9093-69D9CF58D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374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A8CDC"/>
            </a:gs>
            <a:gs pos="34000">
              <a:schemeClr val="bg2"/>
            </a:gs>
            <a:gs pos="83000">
              <a:schemeClr val="bg1">
                <a:lumMod val="85000"/>
              </a:schemeClr>
            </a:gs>
            <a:gs pos="100000">
              <a:schemeClr val="bg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F17F7-D49F-55D2-BC50-CCD524754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033CE-6DA8-BB40-FEE5-F9D3E59F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A9F40-631F-EC8B-A77A-7DAD4FAF1F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9DB64-3CE7-458B-BE15-E7E9EB34365D}" type="datetimeFigureOut">
              <a:rPr lang="en-IN" smtClean="0"/>
              <a:t>17-02-2026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ECB0-968D-3CAC-9E06-ABA174D7D5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12689-19E4-AF48-77C2-AC69B471F1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043BC-AB73-491D-B1C2-D2884BD45F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158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blog.com/developers-guide-to-multi-agent-patterns-in-adk/" TargetMode="External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ayurmadnani/multi-agent-debate" TargetMode="Externa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152E12-2F60-DEFB-7F5D-BDC6874FA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preencoded.png">
            <a:extLst>
              <a:ext uri="{FF2B5EF4-FFF2-40B4-BE49-F238E27FC236}">
                <a16:creationId xmlns:a16="http://schemas.microsoft.com/office/drawing/2014/main" id="{D2DFEA85-9E7A-16A4-68DF-8F7F0AAB1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28" name="Text 0">
            <a:extLst>
              <a:ext uri="{FF2B5EF4-FFF2-40B4-BE49-F238E27FC236}">
                <a16:creationId xmlns:a16="http://schemas.microsoft.com/office/drawing/2014/main" id="{B49E86C3-B05A-E023-59DB-303D298A9574}"/>
              </a:ext>
            </a:extLst>
          </p:cNvPr>
          <p:cNvSpPr/>
          <p:nvPr/>
        </p:nvSpPr>
        <p:spPr>
          <a:xfrm>
            <a:off x="5292031" y="2244824"/>
            <a:ext cx="6179939" cy="1184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4500"/>
              </a:lnSpc>
            </a:pPr>
            <a:r>
              <a:rPr lang="en-US" sz="3583" dirty="0">
                <a:solidFill>
                  <a:srgbClr val="7030A0"/>
                </a:solidFill>
                <a:latin typeface="Algerian" panose="04020705040A02060702" pitchFamily="82" charset="0"/>
                <a:ea typeface="Prompt Medium" pitchFamily="34" charset="-122"/>
                <a:cs typeface="Prompt Medium" pitchFamily="34" charset="-120"/>
              </a:rPr>
              <a:t>Building Multi-Agent AI Philosophers with Gemma</a:t>
            </a:r>
            <a:endParaRPr lang="en-US" sz="3583" dirty="0">
              <a:solidFill>
                <a:srgbClr val="7030A0"/>
              </a:solidFill>
              <a:latin typeface="Algerian" panose="04020705040A02060702" pitchFamily="82" charset="0"/>
            </a:endParaRPr>
          </a:p>
        </p:txBody>
      </p:sp>
      <p:sp>
        <p:nvSpPr>
          <p:cNvPr id="29" name="Text 1">
            <a:extLst>
              <a:ext uri="{FF2B5EF4-FFF2-40B4-BE49-F238E27FC236}">
                <a16:creationId xmlns:a16="http://schemas.microsoft.com/office/drawing/2014/main" id="{946CDCDE-1BA4-F1E0-95C6-8B2EAD8B5606}"/>
              </a:ext>
            </a:extLst>
          </p:cNvPr>
          <p:cNvSpPr/>
          <p:nvPr/>
        </p:nvSpPr>
        <p:spPr>
          <a:xfrm>
            <a:off x="5292031" y="3538657"/>
            <a:ext cx="6179939" cy="419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50"/>
              </a:lnSpc>
            </a:pPr>
            <a:r>
              <a:rPr lang="en-US" sz="20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From Monoliths to Philosophers – A Journey into Agentic AI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31" name="Text 1">
            <a:extLst>
              <a:ext uri="{FF2B5EF4-FFF2-40B4-BE49-F238E27FC236}">
                <a16:creationId xmlns:a16="http://schemas.microsoft.com/office/drawing/2014/main" id="{F5239B75-FA40-3617-F4C7-20FAE1CD4500}"/>
              </a:ext>
            </a:extLst>
          </p:cNvPr>
          <p:cNvSpPr/>
          <p:nvPr/>
        </p:nvSpPr>
        <p:spPr>
          <a:xfrm>
            <a:off x="5292031" y="4040497"/>
            <a:ext cx="3541074" cy="4195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2250"/>
              </a:lnSpc>
            </a:pPr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Google Cloud Builder Day: Bengaluru 2026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32" name="Text 1">
            <a:extLst>
              <a:ext uri="{FF2B5EF4-FFF2-40B4-BE49-F238E27FC236}">
                <a16:creationId xmlns:a16="http://schemas.microsoft.com/office/drawing/2014/main" id="{5D3B1960-6395-7E53-61DC-3BF7AF2B5AD0}"/>
              </a:ext>
            </a:extLst>
          </p:cNvPr>
          <p:cNvSpPr/>
          <p:nvPr/>
        </p:nvSpPr>
        <p:spPr>
          <a:xfrm>
            <a:off x="5292031" y="6059353"/>
            <a:ext cx="1712274" cy="32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20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Mayur Madnani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723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BF71F225-F58B-D3DE-A3AF-76603D71E6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"/>
            <a:ext cx="121920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AF27-D775-F7D3-572C-1017AA29A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632" y="672626"/>
            <a:ext cx="2316480" cy="570958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7030A0"/>
                </a:solidFill>
                <a:cs typeface="Prompt Medium" pitchFamily="34" charset="-120"/>
              </a:rPr>
              <a:t>Thank You!!</a:t>
            </a:r>
            <a:endParaRPr lang="en-IN" sz="3600" dirty="0">
              <a:solidFill>
                <a:srgbClr val="7030A0"/>
              </a:solidFill>
              <a:cs typeface="Prompt Medium" pitchFamily="34" charset="-120"/>
            </a:endParaRPr>
          </a:p>
        </p:txBody>
      </p:sp>
      <p:grpSp>
        <p:nvGrpSpPr>
          <p:cNvPr id="3" name="Google Shape;309;p32">
            <a:extLst>
              <a:ext uri="{FF2B5EF4-FFF2-40B4-BE49-F238E27FC236}">
                <a16:creationId xmlns:a16="http://schemas.microsoft.com/office/drawing/2014/main" id="{3115D073-1D92-1DC6-64FE-8FD6E410E9F8}"/>
              </a:ext>
            </a:extLst>
          </p:cNvPr>
          <p:cNvGrpSpPr/>
          <p:nvPr/>
        </p:nvGrpSpPr>
        <p:grpSpPr>
          <a:xfrm>
            <a:off x="4273361" y="1681463"/>
            <a:ext cx="3645277" cy="3495074"/>
            <a:chOff x="2365963" y="456588"/>
            <a:chExt cx="4412100" cy="4230300"/>
          </a:xfrm>
        </p:grpSpPr>
        <p:sp>
          <p:nvSpPr>
            <p:cNvPr id="5" name="Google Shape;310;p32">
              <a:extLst>
                <a:ext uri="{FF2B5EF4-FFF2-40B4-BE49-F238E27FC236}">
                  <a16:creationId xmlns:a16="http://schemas.microsoft.com/office/drawing/2014/main" id="{37690C87-4ED7-726E-33CB-3C62733AE145}"/>
                </a:ext>
              </a:extLst>
            </p:cNvPr>
            <p:cNvSpPr/>
            <p:nvPr/>
          </p:nvSpPr>
          <p:spPr>
            <a:xfrm>
              <a:off x="2365963" y="456588"/>
              <a:ext cx="4412100" cy="4230300"/>
            </a:xfrm>
            <a:prstGeom prst="flowChartAlternateProcess">
              <a:avLst/>
            </a:prstGeom>
            <a:solidFill>
              <a:schemeClr val="lt2"/>
            </a:solidFill>
            <a:ln w="629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7215" dist="15738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75525" tIns="75525" rIns="75525" bIns="755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56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" name="Google Shape;311;p32" title="linkedin qr.jpg">
              <a:extLst>
                <a:ext uri="{FF2B5EF4-FFF2-40B4-BE49-F238E27FC236}">
                  <a16:creationId xmlns:a16="http://schemas.microsoft.com/office/drawing/2014/main" id="{3D599D1D-83BB-120A-398A-F96865CB3DC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835" r="826"/>
            <a:stretch/>
          </p:blipFill>
          <p:spPr>
            <a:xfrm>
              <a:off x="2665538" y="658837"/>
              <a:ext cx="3812925" cy="382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Text 1">
            <a:extLst>
              <a:ext uri="{FF2B5EF4-FFF2-40B4-BE49-F238E27FC236}">
                <a16:creationId xmlns:a16="http://schemas.microsoft.com/office/drawing/2014/main" id="{0EBFAAFA-8755-B1F7-C55C-698BA7517E06}"/>
              </a:ext>
            </a:extLst>
          </p:cNvPr>
          <p:cNvSpPr/>
          <p:nvPr/>
        </p:nvSpPr>
        <p:spPr>
          <a:xfrm>
            <a:off x="3511296" y="5587511"/>
            <a:ext cx="5001768" cy="383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/>
            <a:r>
              <a:rPr lang="en-US" sz="24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https://linkedin.com/in/mayurmadnani</a:t>
            </a:r>
          </a:p>
        </p:txBody>
      </p:sp>
    </p:spTree>
    <p:extLst>
      <p:ext uri="{BB962C8B-B14F-4D97-AF65-F5344CB8AC3E}">
        <p14:creationId xmlns:p14="http://schemas.microsoft.com/office/powerpoint/2010/main" val="199248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1DCB1-F768-EB3F-6062-C0075589B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540DF1D-54CF-0A3A-24A3-3D242E9D7774}"/>
              </a:ext>
            </a:extLst>
          </p:cNvPr>
          <p:cNvSpPr/>
          <p:nvPr/>
        </p:nvSpPr>
        <p:spPr>
          <a:xfrm>
            <a:off x="914202" y="906860"/>
            <a:ext cx="5232598" cy="469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667"/>
              </a:lnSpc>
            </a:pPr>
            <a:r>
              <a:rPr lang="en-US" sz="3200" dirty="0">
                <a:solidFill>
                  <a:srgbClr val="7030A0"/>
                </a:solidFill>
                <a:latin typeface="+mj-lt"/>
                <a:ea typeface="Prompt Medium" pitchFamily="34" charset="-122"/>
                <a:cs typeface="Prompt Medium" pitchFamily="34" charset="-120"/>
              </a:rPr>
              <a:t>The Evolution of Intelligence</a:t>
            </a:r>
            <a:endParaRPr lang="en-US" sz="32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CF0B76A1-EF8F-5E17-FB5B-C6B3BF1004D6}"/>
              </a:ext>
            </a:extLst>
          </p:cNvPr>
          <p:cNvSpPr/>
          <p:nvPr/>
        </p:nvSpPr>
        <p:spPr>
          <a:xfrm>
            <a:off x="1167607" y="2516361"/>
            <a:ext cx="4858941" cy="168969"/>
          </a:xfrm>
          <a:prstGeom prst="roundRect">
            <a:avLst>
              <a:gd name="adj" fmla="val 42001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8130234C-316F-8041-C340-19E0F16D9D8D}"/>
              </a:ext>
            </a:extLst>
          </p:cNvPr>
          <p:cNvSpPr/>
          <p:nvPr/>
        </p:nvSpPr>
        <p:spPr>
          <a:xfrm>
            <a:off x="914202" y="2347341"/>
            <a:ext cx="506908" cy="506908"/>
          </a:xfrm>
          <a:prstGeom prst="roundRect">
            <a:avLst>
              <a:gd name="adj" fmla="val 75162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059715B6-5AC0-AE26-7CE2-6B5CCA3DD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0904" y="2474043"/>
            <a:ext cx="253405" cy="253405"/>
          </a:xfrm>
          <a:prstGeom prst="rect">
            <a:avLst/>
          </a:prstGeom>
        </p:spPr>
      </p:pic>
      <p:sp>
        <p:nvSpPr>
          <p:cNvPr id="7" name="Text 4">
            <a:extLst>
              <a:ext uri="{FF2B5EF4-FFF2-40B4-BE49-F238E27FC236}">
                <a16:creationId xmlns:a16="http://schemas.microsoft.com/office/drawing/2014/main" id="{B6F83028-B67E-C14C-B044-FE18D568807E}"/>
              </a:ext>
            </a:extLst>
          </p:cNvPr>
          <p:cNvSpPr/>
          <p:nvPr/>
        </p:nvSpPr>
        <p:spPr>
          <a:xfrm>
            <a:off x="1083171" y="2993007"/>
            <a:ext cx="2932410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833"/>
              </a:lnSpc>
            </a:pPr>
            <a:r>
              <a:rPr lang="en-US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Rules-Based (The Dogmatic Era)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CB11646-81A7-9D97-A7DB-48929ACB33F1}"/>
              </a:ext>
            </a:extLst>
          </p:cNvPr>
          <p:cNvSpPr/>
          <p:nvPr/>
        </p:nvSpPr>
        <p:spPr>
          <a:xfrm>
            <a:off x="1083171" y="3310904"/>
            <a:ext cx="4774506" cy="8130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1917"/>
              </a:lnSpc>
            </a:pPr>
            <a:r>
              <a:rPr lang="en-US" sz="1600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Systems followed rigid, hand-crafted logic. </a:t>
            </a:r>
            <a:r>
              <a:rPr lang="en-US" sz="1600" b="1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Fragile and unable to adapt</a:t>
            </a:r>
            <a:r>
              <a:rPr lang="en-US" sz="1600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 to the unknown. Think expert systems and decision trees.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C940EB8A-B6B5-425C-0D4D-C5B432237B28}"/>
              </a:ext>
            </a:extLst>
          </p:cNvPr>
          <p:cNvSpPr/>
          <p:nvPr/>
        </p:nvSpPr>
        <p:spPr>
          <a:xfrm>
            <a:off x="6418759" y="2262956"/>
            <a:ext cx="4858941" cy="168969"/>
          </a:xfrm>
          <a:prstGeom prst="roundRect">
            <a:avLst>
              <a:gd name="adj" fmla="val 42001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0C536124-5F6C-A022-C51E-DA48C2C3155D}"/>
              </a:ext>
            </a:extLst>
          </p:cNvPr>
          <p:cNvSpPr/>
          <p:nvPr/>
        </p:nvSpPr>
        <p:spPr>
          <a:xfrm>
            <a:off x="6165354" y="2055962"/>
            <a:ext cx="506908" cy="506908"/>
          </a:xfrm>
          <a:prstGeom prst="roundRect">
            <a:avLst>
              <a:gd name="adj" fmla="val 75162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6478E0CD-451E-AAB8-7060-AE4AD39966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2057" y="2220638"/>
            <a:ext cx="253405" cy="253405"/>
          </a:xfrm>
          <a:prstGeom prst="rect">
            <a:avLst/>
          </a:prstGeom>
        </p:spPr>
      </p:pic>
      <p:sp>
        <p:nvSpPr>
          <p:cNvPr id="12" name="Text 8">
            <a:extLst>
              <a:ext uri="{FF2B5EF4-FFF2-40B4-BE49-F238E27FC236}">
                <a16:creationId xmlns:a16="http://schemas.microsoft.com/office/drawing/2014/main" id="{C0220DDC-437B-2554-98D3-4897C1728EA3}"/>
              </a:ext>
            </a:extLst>
          </p:cNvPr>
          <p:cNvSpPr/>
          <p:nvPr/>
        </p:nvSpPr>
        <p:spPr>
          <a:xfrm>
            <a:off x="6334324" y="2739603"/>
            <a:ext cx="3436541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833"/>
              </a:lnSpc>
            </a:pPr>
            <a:r>
              <a:rPr lang="en-US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Machine Learning (The Statistical Era)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66BEA20E-1A46-DC00-0949-FABD04D30AB0}"/>
              </a:ext>
            </a:extLst>
          </p:cNvPr>
          <p:cNvSpPr/>
          <p:nvPr/>
        </p:nvSpPr>
        <p:spPr>
          <a:xfrm>
            <a:off x="6334324" y="3057499"/>
            <a:ext cx="4774506" cy="492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1917"/>
              </a:lnSpc>
            </a:pPr>
            <a:r>
              <a:rPr lang="en-US" sz="1600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Systems learned patterns from data to predict outcomes. </a:t>
            </a:r>
            <a:r>
              <a:rPr lang="en-US" sz="1600" b="1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Great at classification, poor at reasoning</a:t>
            </a:r>
            <a:r>
              <a:rPr lang="en-US" sz="1600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. The neural network revolution.</a:t>
            </a:r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14" name="Shape 10">
            <a:extLst>
              <a:ext uri="{FF2B5EF4-FFF2-40B4-BE49-F238E27FC236}">
                <a16:creationId xmlns:a16="http://schemas.microsoft.com/office/drawing/2014/main" id="{C0F40BEC-8846-E25F-A2F6-9AB0ACE44BC2}"/>
              </a:ext>
            </a:extLst>
          </p:cNvPr>
          <p:cNvSpPr/>
          <p:nvPr/>
        </p:nvSpPr>
        <p:spPr>
          <a:xfrm>
            <a:off x="1083170" y="4666372"/>
            <a:ext cx="4858941" cy="168969"/>
          </a:xfrm>
          <a:prstGeom prst="roundRect">
            <a:avLst>
              <a:gd name="adj" fmla="val 42001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9AFA526F-6267-C252-9D1A-9DB051851791}"/>
              </a:ext>
            </a:extLst>
          </p:cNvPr>
          <p:cNvSpPr/>
          <p:nvPr/>
        </p:nvSpPr>
        <p:spPr>
          <a:xfrm>
            <a:off x="829765" y="4497352"/>
            <a:ext cx="506908" cy="506908"/>
          </a:xfrm>
          <a:prstGeom prst="roundRect">
            <a:avLst>
              <a:gd name="adj" fmla="val 75162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B4E3F6FF-4913-3AA9-1C19-6E0803747E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6467" y="4624055"/>
            <a:ext cx="253405" cy="253405"/>
          </a:xfrm>
          <a:prstGeom prst="rect">
            <a:avLst/>
          </a:prstGeom>
        </p:spPr>
      </p:pic>
      <p:sp>
        <p:nvSpPr>
          <p:cNvPr id="17" name="Text 12">
            <a:extLst>
              <a:ext uri="{FF2B5EF4-FFF2-40B4-BE49-F238E27FC236}">
                <a16:creationId xmlns:a16="http://schemas.microsoft.com/office/drawing/2014/main" id="{180B86A5-90FF-2D14-0408-D953F62A2BE9}"/>
              </a:ext>
            </a:extLst>
          </p:cNvPr>
          <p:cNvSpPr/>
          <p:nvPr/>
        </p:nvSpPr>
        <p:spPr>
          <a:xfrm>
            <a:off x="998734" y="5143018"/>
            <a:ext cx="2953048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833"/>
              </a:lnSpc>
            </a:pPr>
            <a:r>
              <a:rPr lang="en-US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Generative AI (The Creative Era)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2A265689-6C8D-2733-FCDC-732ACD03C4CF}"/>
              </a:ext>
            </a:extLst>
          </p:cNvPr>
          <p:cNvSpPr/>
          <p:nvPr/>
        </p:nvSpPr>
        <p:spPr>
          <a:xfrm>
            <a:off x="998734" y="5460915"/>
            <a:ext cx="4774506" cy="492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1917"/>
              </a:lnSpc>
            </a:pPr>
            <a:r>
              <a:rPr lang="en-US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Systems that create. Context-aware and capable of zero-shot tasks, but </a:t>
            </a:r>
            <a:r>
              <a:rPr lang="en-US" b="1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ultimately passive—waiting for user input</a:t>
            </a:r>
            <a:r>
              <a:rPr lang="en-US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.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6C4DFE8D-8BF6-BA86-7C5F-2F0F5EE4E595}"/>
              </a:ext>
            </a:extLst>
          </p:cNvPr>
          <p:cNvSpPr/>
          <p:nvPr/>
        </p:nvSpPr>
        <p:spPr>
          <a:xfrm>
            <a:off x="6418759" y="4455086"/>
            <a:ext cx="4858941" cy="168969"/>
          </a:xfrm>
          <a:prstGeom prst="roundRect">
            <a:avLst>
              <a:gd name="adj" fmla="val 42001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9C456390-28B8-4C91-8000-83FD5F7641A1}"/>
              </a:ext>
            </a:extLst>
          </p:cNvPr>
          <p:cNvSpPr/>
          <p:nvPr/>
        </p:nvSpPr>
        <p:spPr>
          <a:xfrm>
            <a:off x="6165354" y="4286066"/>
            <a:ext cx="506908" cy="506908"/>
          </a:xfrm>
          <a:prstGeom prst="roundRect">
            <a:avLst>
              <a:gd name="adj" fmla="val 75162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21" name="Image 3" descr="preencoded.png">
            <a:extLst>
              <a:ext uri="{FF2B5EF4-FFF2-40B4-BE49-F238E27FC236}">
                <a16:creationId xmlns:a16="http://schemas.microsoft.com/office/drawing/2014/main" id="{DC28F31A-BEC6-5C0E-9737-3AFB70B8DA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92057" y="4412769"/>
            <a:ext cx="253405" cy="253405"/>
          </a:xfrm>
          <a:prstGeom prst="rect">
            <a:avLst/>
          </a:prstGeom>
        </p:spPr>
      </p:pic>
      <p:sp>
        <p:nvSpPr>
          <p:cNvPr id="22" name="Text 16">
            <a:extLst>
              <a:ext uri="{FF2B5EF4-FFF2-40B4-BE49-F238E27FC236}">
                <a16:creationId xmlns:a16="http://schemas.microsoft.com/office/drawing/2014/main" id="{5E1E1548-647C-4468-808A-7535C1ED3E52}"/>
              </a:ext>
            </a:extLst>
          </p:cNvPr>
          <p:cNvSpPr/>
          <p:nvPr/>
        </p:nvSpPr>
        <p:spPr>
          <a:xfrm>
            <a:off x="6334323" y="4931732"/>
            <a:ext cx="3094137" cy="234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1833"/>
              </a:lnSpc>
            </a:pPr>
            <a:r>
              <a:rPr lang="en-US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Agentic AI (The Autonomous Era)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3" name="Text 17">
            <a:extLst>
              <a:ext uri="{FF2B5EF4-FFF2-40B4-BE49-F238E27FC236}">
                <a16:creationId xmlns:a16="http://schemas.microsoft.com/office/drawing/2014/main" id="{699EF577-7474-D1A6-95B6-4D4DC12CA670}"/>
              </a:ext>
            </a:extLst>
          </p:cNvPr>
          <p:cNvSpPr/>
          <p:nvPr/>
        </p:nvSpPr>
        <p:spPr>
          <a:xfrm>
            <a:off x="6334324" y="5249630"/>
            <a:ext cx="4774506" cy="492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1917"/>
              </a:lnSpc>
            </a:pPr>
            <a:r>
              <a:rPr lang="en-US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Systems that </a:t>
            </a:r>
            <a:r>
              <a:rPr lang="en-US" i="1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do</a:t>
            </a:r>
            <a:r>
              <a:rPr lang="en-US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. They perceive, reason, act, and learn. </a:t>
            </a:r>
            <a:r>
              <a:rPr lang="en-US" b="1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The shift from "Chatbot" to "Digital Coworker."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1817BF-F031-7728-613B-950ADEA5EB60}"/>
              </a:ext>
            </a:extLst>
          </p:cNvPr>
          <p:cNvSpPr txBox="1"/>
          <p:nvPr/>
        </p:nvSpPr>
        <p:spPr>
          <a:xfrm>
            <a:off x="1703154" y="1509787"/>
            <a:ext cx="8393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The journey of artificial intelligence reflects humanity's own intellectual development—</a:t>
            </a:r>
          </a:p>
          <a:p>
            <a:pPr algn="ctr"/>
            <a:r>
              <a:rPr lang="en-US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from rigid dogma to autonomous reasoning.</a:t>
            </a:r>
            <a:endParaRPr lang="en-US" dirty="0">
              <a:solidFill>
                <a:srgbClr val="7030A0"/>
              </a:solidFill>
            </a:endParaRPr>
          </a:p>
          <a:p>
            <a:endParaRPr lang="en-IN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32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36F25-F009-DEF7-4952-C38387EBE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937046-7FFA-FAAE-4294-49037EB7733D}"/>
              </a:ext>
            </a:extLst>
          </p:cNvPr>
          <p:cNvSpPr/>
          <p:nvPr/>
        </p:nvSpPr>
        <p:spPr>
          <a:xfrm>
            <a:off x="914202" y="906860"/>
            <a:ext cx="3456630" cy="469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667"/>
              </a:lnSpc>
            </a:pPr>
            <a:r>
              <a:rPr lang="en-US" sz="3200" dirty="0">
                <a:solidFill>
                  <a:srgbClr val="7030A0"/>
                </a:solidFill>
                <a:latin typeface="+mj-lt"/>
                <a:ea typeface="Prompt Medium" pitchFamily="34" charset="-122"/>
                <a:cs typeface="Prompt Medium" pitchFamily="34" charset="-120"/>
              </a:rPr>
              <a:t>Agentic Architecture</a:t>
            </a:r>
          </a:p>
          <a:p>
            <a:pPr defTabSz="761970">
              <a:lnSpc>
                <a:spcPts val="3667"/>
              </a:lnSpc>
            </a:pPr>
            <a:endParaRPr lang="en-US" dirty="0">
              <a:solidFill>
                <a:srgbClr val="7030A0"/>
              </a:solidFill>
              <a:latin typeface="+mj-lt"/>
            </a:endParaRPr>
          </a:p>
        </p:txBody>
      </p:sp>
      <p:pic>
        <p:nvPicPr>
          <p:cNvPr id="46" name="Image 0">
            <a:extLst>
              <a:ext uri="{FF2B5EF4-FFF2-40B4-BE49-F238E27FC236}">
                <a16:creationId xmlns:a16="http://schemas.microsoft.com/office/drawing/2014/main" id="{C372E902-EE9C-6017-D114-7181D3AEB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3" t="6614" r="14546" b="3589"/>
          <a:stretch>
            <a:fillRect/>
          </a:stretch>
        </p:blipFill>
        <p:spPr>
          <a:xfrm>
            <a:off x="643035" y="2582842"/>
            <a:ext cx="3727797" cy="2701331"/>
          </a:xfrm>
          <a:prstGeom prst="rect">
            <a:avLst/>
          </a:prstGeom>
        </p:spPr>
      </p:pic>
      <p:pic>
        <p:nvPicPr>
          <p:cNvPr id="49" name="Image 1" descr="preencoded.png">
            <a:extLst>
              <a:ext uri="{FF2B5EF4-FFF2-40B4-BE49-F238E27FC236}">
                <a16:creationId xmlns:a16="http://schemas.microsoft.com/office/drawing/2014/main" id="{E222EFB4-AF3D-764A-8F2C-63DADC470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217" y="1580733"/>
            <a:ext cx="3179663" cy="414734"/>
          </a:xfrm>
          <a:prstGeom prst="rect">
            <a:avLst/>
          </a:prstGeom>
          <a:noFill/>
        </p:spPr>
      </p:pic>
      <p:sp>
        <p:nvSpPr>
          <p:cNvPr id="51" name="Text 4">
            <a:extLst>
              <a:ext uri="{FF2B5EF4-FFF2-40B4-BE49-F238E27FC236}">
                <a16:creationId xmlns:a16="http://schemas.microsoft.com/office/drawing/2014/main" id="{B77D15C8-02F9-E180-A896-8889CEE43468}"/>
              </a:ext>
            </a:extLst>
          </p:cNvPr>
          <p:cNvSpPr/>
          <p:nvPr/>
        </p:nvSpPr>
        <p:spPr>
          <a:xfrm>
            <a:off x="5488899" y="2066080"/>
            <a:ext cx="2972296" cy="94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u="sng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Observe</a:t>
            </a:r>
            <a:endParaRPr lang="en-US" sz="1600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Ingesting the environment—user goal, API state, database changes, external signals.</a:t>
            </a:r>
          </a:p>
        </p:txBody>
      </p:sp>
      <p:pic>
        <p:nvPicPr>
          <p:cNvPr id="52" name="Image 2" descr="preencoded.png">
            <a:extLst>
              <a:ext uri="{FF2B5EF4-FFF2-40B4-BE49-F238E27FC236}">
                <a16:creationId xmlns:a16="http://schemas.microsoft.com/office/drawing/2014/main" id="{8FDFE595-61E0-40B6-0276-C8FEFF7A5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880" y="1580733"/>
            <a:ext cx="3179663" cy="414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Image 3" descr="preencoded.png">
            <a:extLst>
              <a:ext uri="{FF2B5EF4-FFF2-40B4-BE49-F238E27FC236}">
                <a16:creationId xmlns:a16="http://schemas.microsoft.com/office/drawing/2014/main" id="{BCBB23EE-E65B-3E0D-D0DE-54103BE1B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5217" y="3726141"/>
            <a:ext cx="3179663" cy="414734"/>
          </a:xfrm>
          <a:prstGeom prst="rect">
            <a:avLst/>
          </a:prstGeom>
          <a:noFill/>
        </p:spPr>
      </p:pic>
      <p:pic>
        <p:nvPicPr>
          <p:cNvPr id="58" name="Image 4" descr="preencoded.png">
            <a:extLst>
              <a:ext uri="{FF2B5EF4-FFF2-40B4-BE49-F238E27FC236}">
                <a16:creationId xmlns:a16="http://schemas.microsoft.com/office/drawing/2014/main" id="{146DA313-AAAC-CE77-F9A9-7BFA4488BF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4880" y="3726141"/>
            <a:ext cx="3179663" cy="414734"/>
          </a:xfrm>
          <a:prstGeom prst="rect">
            <a:avLst/>
          </a:prstGeom>
          <a:noFill/>
        </p:spPr>
      </p:pic>
      <p:sp>
        <p:nvSpPr>
          <p:cNvPr id="66" name="Text 4">
            <a:extLst>
              <a:ext uri="{FF2B5EF4-FFF2-40B4-BE49-F238E27FC236}">
                <a16:creationId xmlns:a16="http://schemas.microsoft.com/office/drawing/2014/main" id="{3C2D8CBF-2FA1-2FC7-E05C-0C3256A8F7DF}"/>
              </a:ext>
            </a:extLst>
          </p:cNvPr>
          <p:cNvSpPr/>
          <p:nvPr/>
        </p:nvSpPr>
        <p:spPr>
          <a:xfrm>
            <a:off x="8668563" y="2082307"/>
            <a:ext cx="2972296" cy="94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u="sng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Reason</a:t>
            </a:r>
            <a:endParaRPr lang="en-US" sz="1600" u="sng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Analyzing observations to form a coherent plan. This is "The Brain" making sense of chaos.</a:t>
            </a:r>
          </a:p>
        </p:txBody>
      </p:sp>
      <p:sp>
        <p:nvSpPr>
          <p:cNvPr id="67" name="Text 4">
            <a:extLst>
              <a:ext uri="{FF2B5EF4-FFF2-40B4-BE49-F238E27FC236}">
                <a16:creationId xmlns:a16="http://schemas.microsoft.com/office/drawing/2014/main" id="{37C8C8DE-73B6-8A86-0071-DCE51837B3AA}"/>
              </a:ext>
            </a:extLst>
          </p:cNvPr>
          <p:cNvSpPr/>
          <p:nvPr/>
        </p:nvSpPr>
        <p:spPr>
          <a:xfrm>
            <a:off x="5488899" y="4187805"/>
            <a:ext cx="2972296" cy="94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u="sng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Act</a:t>
            </a:r>
            <a:endParaRPr lang="en-US" sz="1600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Executing the plan using available tools and APIs. "The Hands" making things happen.</a:t>
            </a:r>
          </a:p>
        </p:txBody>
      </p:sp>
      <p:sp>
        <p:nvSpPr>
          <p:cNvPr id="68" name="Text 4">
            <a:extLst>
              <a:ext uri="{FF2B5EF4-FFF2-40B4-BE49-F238E27FC236}">
                <a16:creationId xmlns:a16="http://schemas.microsoft.com/office/drawing/2014/main" id="{041E62E0-3B49-6FC7-91A7-F0833B9BE363}"/>
              </a:ext>
            </a:extLst>
          </p:cNvPr>
          <p:cNvSpPr/>
          <p:nvPr/>
        </p:nvSpPr>
        <p:spPr>
          <a:xfrm>
            <a:off x="8668563" y="4237837"/>
            <a:ext cx="2972296" cy="94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u="sng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Evaluate</a:t>
            </a:r>
            <a:endParaRPr lang="en-US" sz="1600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Reviewing results—did it work? Learning from outcomes for the next iteration.</a:t>
            </a:r>
          </a:p>
        </p:txBody>
      </p:sp>
    </p:spTree>
    <p:extLst>
      <p:ext uri="{BB962C8B-B14F-4D97-AF65-F5344CB8AC3E}">
        <p14:creationId xmlns:p14="http://schemas.microsoft.com/office/powerpoint/2010/main" val="149881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6" grpId="0" animBg="1"/>
      <p:bldP spid="67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0">
            <a:extLst>
              <a:ext uri="{FF2B5EF4-FFF2-40B4-BE49-F238E27FC236}">
                <a16:creationId xmlns:a16="http://schemas.microsoft.com/office/drawing/2014/main" id="{70CED088-F2D2-8A91-F3E3-2EA078C47DF3}"/>
              </a:ext>
            </a:extLst>
          </p:cNvPr>
          <p:cNvSpPr/>
          <p:nvPr/>
        </p:nvSpPr>
        <p:spPr>
          <a:xfrm>
            <a:off x="908464" y="1045315"/>
            <a:ext cx="5656928" cy="44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/>
            <a:r>
              <a:rPr lang="en-US" sz="3200" dirty="0">
                <a:solidFill>
                  <a:srgbClr val="7030A0"/>
                </a:solidFill>
                <a:latin typeface="+mj-lt"/>
                <a:ea typeface="Prompt Medium" pitchFamily="34" charset="-122"/>
                <a:cs typeface="Prompt Medium" pitchFamily="34" charset="-120"/>
              </a:rPr>
              <a:t>LLMs vs. SLMs – A Strategic Choice</a:t>
            </a:r>
            <a:endParaRPr lang="en-US" sz="32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28" name="Shape 3">
            <a:extLst>
              <a:ext uri="{FF2B5EF4-FFF2-40B4-BE49-F238E27FC236}">
                <a16:creationId xmlns:a16="http://schemas.microsoft.com/office/drawing/2014/main" id="{8F2B7137-9697-9A43-C3EC-0ABCCB36BAFD}"/>
              </a:ext>
            </a:extLst>
          </p:cNvPr>
          <p:cNvSpPr/>
          <p:nvPr/>
        </p:nvSpPr>
        <p:spPr>
          <a:xfrm>
            <a:off x="908463" y="2827828"/>
            <a:ext cx="378917" cy="378917"/>
          </a:xfrm>
          <a:prstGeom prst="roundRect">
            <a:avLst>
              <a:gd name="adj" fmla="val 20107952"/>
            </a:avLst>
          </a:prstGeom>
          <a:solidFill>
            <a:srgbClr val="FFFFFF"/>
          </a:solidFill>
          <a:ln/>
        </p:spPr>
      </p:sp>
      <p:pic>
        <p:nvPicPr>
          <p:cNvPr id="29" name="Image 1" descr="preencoded.png">
            <a:extLst>
              <a:ext uri="{FF2B5EF4-FFF2-40B4-BE49-F238E27FC236}">
                <a16:creationId xmlns:a16="http://schemas.microsoft.com/office/drawing/2014/main" id="{7B762572-4241-92B1-1B49-E56378B42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43" y="2932008"/>
            <a:ext cx="170458" cy="170458"/>
          </a:xfrm>
          <a:prstGeom prst="rect">
            <a:avLst/>
          </a:prstGeom>
        </p:spPr>
      </p:pic>
      <p:sp>
        <p:nvSpPr>
          <p:cNvPr id="35" name="Shape 9">
            <a:extLst>
              <a:ext uri="{FF2B5EF4-FFF2-40B4-BE49-F238E27FC236}">
                <a16:creationId xmlns:a16="http://schemas.microsoft.com/office/drawing/2014/main" id="{4043D21F-E512-774F-2E12-FD27793AE732}"/>
              </a:ext>
            </a:extLst>
          </p:cNvPr>
          <p:cNvSpPr/>
          <p:nvPr/>
        </p:nvSpPr>
        <p:spPr>
          <a:xfrm>
            <a:off x="6193230" y="2878126"/>
            <a:ext cx="378917" cy="378917"/>
          </a:xfrm>
          <a:prstGeom prst="roundRect">
            <a:avLst>
              <a:gd name="adj" fmla="val 20107952"/>
            </a:avLst>
          </a:prstGeom>
          <a:solidFill>
            <a:srgbClr val="FFFFFF"/>
          </a:solidFill>
          <a:ln/>
        </p:spPr>
      </p:sp>
      <p:pic>
        <p:nvPicPr>
          <p:cNvPr id="36" name="Image 2" descr="preencoded.png">
            <a:extLst>
              <a:ext uri="{FF2B5EF4-FFF2-40B4-BE49-F238E27FC236}">
                <a16:creationId xmlns:a16="http://schemas.microsoft.com/office/drawing/2014/main" id="{86503A48-93DE-E681-6E3F-832647401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410" y="2982305"/>
            <a:ext cx="170458" cy="170458"/>
          </a:xfrm>
          <a:prstGeom prst="rect">
            <a:avLst/>
          </a:prstGeom>
        </p:spPr>
      </p:pic>
      <p:sp>
        <p:nvSpPr>
          <p:cNvPr id="42" name="Shape 15">
            <a:extLst>
              <a:ext uri="{FF2B5EF4-FFF2-40B4-BE49-F238E27FC236}">
                <a16:creationId xmlns:a16="http://schemas.microsoft.com/office/drawing/2014/main" id="{8CB319C6-8808-8520-403B-8CDCCAA604BF}"/>
              </a:ext>
            </a:extLst>
          </p:cNvPr>
          <p:cNvSpPr/>
          <p:nvPr/>
        </p:nvSpPr>
        <p:spPr>
          <a:xfrm>
            <a:off x="1391560" y="4856472"/>
            <a:ext cx="45719" cy="50045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A6BA82AF-47B5-2C1E-6E17-10F63F72805E}"/>
              </a:ext>
            </a:extLst>
          </p:cNvPr>
          <p:cNvSpPr/>
          <p:nvPr/>
        </p:nvSpPr>
        <p:spPr>
          <a:xfrm>
            <a:off x="908463" y="1541709"/>
            <a:ext cx="4865490" cy="307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dirty="0">
                <a:solidFill>
                  <a:srgbClr val="7030A0"/>
                </a:solidFill>
              </a:rPr>
              <a:t>"One Brain to Rule Them All" to "A Team of Experts”</a:t>
            </a:r>
          </a:p>
        </p:txBody>
      </p:sp>
      <p:sp>
        <p:nvSpPr>
          <p:cNvPr id="43" name="Text 4">
            <a:extLst>
              <a:ext uri="{FF2B5EF4-FFF2-40B4-BE49-F238E27FC236}">
                <a16:creationId xmlns:a16="http://schemas.microsoft.com/office/drawing/2014/main" id="{BF6658E0-2CF3-2A0B-A679-487A0763A43D}"/>
              </a:ext>
            </a:extLst>
          </p:cNvPr>
          <p:cNvSpPr/>
          <p:nvPr/>
        </p:nvSpPr>
        <p:spPr>
          <a:xfrm>
            <a:off x="1708516" y="4854250"/>
            <a:ext cx="8069835" cy="545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dirty="0">
                <a:solidFill>
                  <a:srgbClr val="7030A0"/>
                </a:solidFill>
              </a:rPr>
              <a:t>We use efficient SLMs to create specialized "worker" agents that are faster and cheaper to run—enabling scalable multi-agent systems.</a:t>
            </a:r>
          </a:p>
        </p:txBody>
      </p:sp>
      <p:sp>
        <p:nvSpPr>
          <p:cNvPr id="44" name="Text 4">
            <a:extLst>
              <a:ext uri="{FF2B5EF4-FFF2-40B4-BE49-F238E27FC236}">
                <a16:creationId xmlns:a16="http://schemas.microsoft.com/office/drawing/2014/main" id="{DC82B2BD-1A95-86AF-A861-572015CCB840}"/>
              </a:ext>
            </a:extLst>
          </p:cNvPr>
          <p:cNvSpPr/>
          <p:nvPr/>
        </p:nvSpPr>
        <p:spPr>
          <a:xfrm>
            <a:off x="1391560" y="2878126"/>
            <a:ext cx="2519089" cy="35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2000" dirty="0">
                <a:solidFill>
                  <a:srgbClr val="7030A0"/>
                </a:solidFill>
              </a:rPr>
              <a:t>Large Language Models</a:t>
            </a:r>
          </a:p>
          <a:p>
            <a:pPr defTabSz="761970"/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5" name="Text 4">
            <a:extLst>
              <a:ext uri="{FF2B5EF4-FFF2-40B4-BE49-F238E27FC236}">
                <a16:creationId xmlns:a16="http://schemas.microsoft.com/office/drawing/2014/main" id="{D6562981-CAB7-8E1A-DB3D-8D395C6DAF16}"/>
              </a:ext>
            </a:extLst>
          </p:cNvPr>
          <p:cNvSpPr/>
          <p:nvPr/>
        </p:nvSpPr>
        <p:spPr>
          <a:xfrm>
            <a:off x="6676327" y="2906205"/>
            <a:ext cx="2519089" cy="350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2000" dirty="0">
                <a:solidFill>
                  <a:srgbClr val="7030A0"/>
                </a:solidFill>
              </a:rPr>
              <a:t>Small Language Models</a:t>
            </a:r>
          </a:p>
          <a:p>
            <a:pPr defTabSz="761970"/>
            <a:endParaRPr lang="en-US" sz="1600" dirty="0">
              <a:solidFill>
                <a:srgbClr val="7030A0"/>
              </a:solidFill>
            </a:endParaRPr>
          </a:p>
        </p:txBody>
      </p:sp>
      <p:sp>
        <p:nvSpPr>
          <p:cNvPr id="46" name="Text 4">
            <a:extLst>
              <a:ext uri="{FF2B5EF4-FFF2-40B4-BE49-F238E27FC236}">
                <a16:creationId xmlns:a16="http://schemas.microsoft.com/office/drawing/2014/main" id="{936D3F44-AA53-8916-A308-3CEC38E462F0}"/>
              </a:ext>
            </a:extLst>
          </p:cNvPr>
          <p:cNvSpPr/>
          <p:nvPr/>
        </p:nvSpPr>
        <p:spPr>
          <a:xfrm>
            <a:off x="1391560" y="3332316"/>
            <a:ext cx="5168103" cy="799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dirty="0">
                <a:solidFill>
                  <a:srgbClr val="7030A0"/>
                </a:solidFill>
              </a:rPr>
              <a:t>Examples: Gemini, Claude, GPT-5, Grok</a:t>
            </a: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Role: General purpose knowledge retrieval</a:t>
            </a: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Agent Fit: The Orchestrator (Boss) who sees the big picture</a:t>
            </a:r>
          </a:p>
        </p:txBody>
      </p:sp>
      <p:sp>
        <p:nvSpPr>
          <p:cNvPr id="47" name="Text 4">
            <a:extLst>
              <a:ext uri="{FF2B5EF4-FFF2-40B4-BE49-F238E27FC236}">
                <a16:creationId xmlns:a16="http://schemas.microsoft.com/office/drawing/2014/main" id="{6AF448DF-80AB-E364-C71C-3126666F470B}"/>
              </a:ext>
            </a:extLst>
          </p:cNvPr>
          <p:cNvSpPr/>
          <p:nvPr/>
        </p:nvSpPr>
        <p:spPr>
          <a:xfrm>
            <a:off x="6676327" y="3355519"/>
            <a:ext cx="5168103" cy="799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dirty="0">
                <a:solidFill>
                  <a:srgbClr val="7030A0"/>
                </a:solidFill>
              </a:rPr>
              <a:t>Examples: Gemma (1B/4B/12B/27B)</a:t>
            </a: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Role: Domain-specific agentic workflows</a:t>
            </a: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Agent Fit: The Specialist (Employee) with focused expertise</a:t>
            </a:r>
          </a:p>
        </p:txBody>
      </p:sp>
    </p:spTree>
    <p:extLst>
      <p:ext uri="{BB962C8B-B14F-4D97-AF65-F5344CB8AC3E}">
        <p14:creationId xmlns:p14="http://schemas.microsoft.com/office/powerpoint/2010/main" val="295211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67B89-A42F-66BC-F561-B032F02E0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8E1929E-F903-0139-E26E-FF41B564B07B}"/>
              </a:ext>
            </a:extLst>
          </p:cNvPr>
          <p:cNvSpPr/>
          <p:nvPr/>
        </p:nvSpPr>
        <p:spPr>
          <a:xfrm>
            <a:off x="657721" y="666651"/>
            <a:ext cx="4433293" cy="49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875"/>
              </a:lnSpc>
            </a:pPr>
            <a:r>
              <a:rPr lang="en-US" sz="3200" dirty="0">
                <a:solidFill>
                  <a:srgbClr val="7030A0"/>
                </a:solidFill>
                <a:latin typeface="+mj-lt"/>
                <a:ea typeface="Prompt Medium" pitchFamily="34" charset="-122"/>
                <a:cs typeface="Prompt Medium" pitchFamily="34" charset="-120"/>
              </a:rPr>
              <a:t>Prompting &amp; Reliability</a:t>
            </a:r>
            <a:endParaRPr lang="en-US" sz="3200" dirty="0">
              <a:solidFill>
                <a:srgbClr val="7030A0"/>
              </a:solidFill>
              <a:latin typeface="+mj-lt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66CCAD0-DA1E-21E9-9C26-DDC597910E2D}"/>
              </a:ext>
            </a:extLst>
          </p:cNvPr>
          <p:cNvSpPr/>
          <p:nvPr/>
        </p:nvSpPr>
        <p:spPr>
          <a:xfrm>
            <a:off x="657720" y="1220391"/>
            <a:ext cx="5907671" cy="326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/>
            <a:r>
              <a:rPr lang="en-US" sz="20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Engineering Thought: How We Make Agents Trustworthy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EEA98CF4-7E6E-46C5-4AE4-C17E6E76A3CC}"/>
              </a:ext>
            </a:extLst>
          </p:cNvPr>
          <p:cNvSpPr/>
          <p:nvPr/>
        </p:nvSpPr>
        <p:spPr>
          <a:xfrm>
            <a:off x="657721" y="1942703"/>
            <a:ext cx="5361782" cy="76200"/>
          </a:xfrm>
          <a:prstGeom prst="roundRect">
            <a:avLst>
              <a:gd name="adj" fmla="val 97743"/>
            </a:avLst>
          </a:prstGeom>
          <a:solidFill>
            <a:srgbClr val="002060"/>
          </a:solidFill>
          <a:ln/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A8590A93-5568-D7C3-9D7A-6B8B1B3338BD}"/>
              </a:ext>
            </a:extLst>
          </p:cNvPr>
          <p:cNvSpPr/>
          <p:nvPr/>
        </p:nvSpPr>
        <p:spPr>
          <a:xfrm>
            <a:off x="3072656" y="1695847"/>
            <a:ext cx="531912" cy="531912"/>
          </a:xfrm>
          <a:prstGeom prst="roundRect">
            <a:avLst>
              <a:gd name="adj" fmla="val 143257"/>
            </a:avLst>
          </a:prstGeom>
          <a:solidFill>
            <a:srgbClr val="002060"/>
          </a:solidFill>
          <a:ln/>
        </p:spPr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3704AB77-6E0F-7C16-AF6B-F931E75DA1BC}"/>
              </a:ext>
            </a:extLst>
          </p:cNvPr>
          <p:cNvSpPr/>
          <p:nvPr/>
        </p:nvSpPr>
        <p:spPr>
          <a:xfrm>
            <a:off x="3232200" y="1828800"/>
            <a:ext cx="212725" cy="26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458"/>
              </a:lnSpc>
            </a:pPr>
            <a:r>
              <a:rPr lang="en-US" sz="1667" dirty="0">
                <a:solidFill>
                  <a:schemeClr val="bg1"/>
                </a:solidFill>
                <a:ea typeface="Prompt Medium" pitchFamily="34" charset="-122"/>
                <a:cs typeface="Prompt Medium" pitchFamily="34" charset="-120"/>
              </a:rPr>
              <a:t>1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12" name="Shape 10">
            <a:extLst>
              <a:ext uri="{FF2B5EF4-FFF2-40B4-BE49-F238E27FC236}">
                <a16:creationId xmlns:a16="http://schemas.microsoft.com/office/drawing/2014/main" id="{99BFAE93-5373-9689-7BC9-1181270D6F82}"/>
              </a:ext>
            </a:extLst>
          </p:cNvPr>
          <p:cNvSpPr/>
          <p:nvPr/>
        </p:nvSpPr>
        <p:spPr>
          <a:xfrm>
            <a:off x="6172300" y="1942703"/>
            <a:ext cx="5361881" cy="76200"/>
          </a:xfrm>
          <a:prstGeom prst="roundRect">
            <a:avLst>
              <a:gd name="adj" fmla="val 97743"/>
            </a:avLst>
          </a:prstGeom>
          <a:solidFill>
            <a:srgbClr val="002060"/>
          </a:solidFill>
          <a:ln/>
        </p:spPr>
      </p:sp>
      <p:sp>
        <p:nvSpPr>
          <p:cNvPr id="13" name="Shape 11">
            <a:extLst>
              <a:ext uri="{FF2B5EF4-FFF2-40B4-BE49-F238E27FC236}">
                <a16:creationId xmlns:a16="http://schemas.microsoft.com/office/drawing/2014/main" id="{64FDD5C2-932F-7570-D373-C903607552D6}"/>
              </a:ext>
            </a:extLst>
          </p:cNvPr>
          <p:cNvSpPr/>
          <p:nvPr/>
        </p:nvSpPr>
        <p:spPr>
          <a:xfrm>
            <a:off x="8587234" y="1695847"/>
            <a:ext cx="531912" cy="531912"/>
          </a:xfrm>
          <a:prstGeom prst="roundRect">
            <a:avLst>
              <a:gd name="adj" fmla="val 143257"/>
            </a:avLst>
          </a:prstGeom>
          <a:solidFill>
            <a:srgbClr val="002060"/>
          </a:solidFill>
          <a:ln/>
        </p:spPr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A0F71AA5-EBDB-0FA5-5D8B-B4C82A34DA58}"/>
              </a:ext>
            </a:extLst>
          </p:cNvPr>
          <p:cNvSpPr/>
          <p:nvPr/>
        </p:nvSpPr>
        <p:spPr>
          <a:xfrm>
            <a:off x="8746778" y="1828800"/>
            <a:ext cx="212725" cy="26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defTabSz="761970">
              <a:lnSpc>
                <a:spcPts val="2458"/>
              </a:lnSpc>
            </a:pPr>
            <a:r>
              <a:rPr lang="en-US" sz="1667" dirty="0">
                <a:solidFill>
                  <a:schemeClr val="bg1"/>
                </a:solidFill>
                <a:ea typeface="Prompt Medium" pitchFamily="34" charset="-122"/>
                <a:cs typeface="Prompt Medium" pitchFamily="34" charset="-120"/>
              </a:rPr>
              <a:t>2</a:t>
            </a:r>
            <a:endParaRPr lang="en-US" sz="1667" dirty="0">
              <a:solidFill>
                <a:schemeClr val="bg1"/>
              </a:solidFill>
            </a:endParaRPr>
          </a:p>
        </p:txBody>
      </p:sp>
      <p:sp>
        <p:nvSpPr>
          <p:cNvPr id="30" name="Text 4">
            <a:extLst>
              <a:ext uri="{FF2B5EF4-FFF2-40B4-BE49-F238E27FC236}">
                <a16:creationId xmlns:a16="http://schemas.microsoft.com/office/drawing/2014/main" id="{42485162-7325-C883-B2CC-50E798122642}"/>
              </a:ext>
            </a:extLst>
          </p:cNvPr>
          <p:cNvSpPr/>
          <p:nvPr/>
        </p:nvSpPr>
        <p:spPr>
          <a:xfrm>
            <a:off x="6666972" y="2790681"/>
            <a:ext cx="4370313" cy="2318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Reason + Act. The agent cycles through:</a:t>
            </a:r>
          </a:p>
          <a:p>
            <a:pPr defTabSz="761970"/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Thought → Action → Observation → Updated Thought. This iterative refinement is what separates agents from simple prompt-followers.</a:t>
            </a:r>
          </a:p>
          <a:p>
            <a:pPr defTabSz="761970"/>
            <a:endParaRPr lang="en-US" sz="1600" dirty="0">
              <a:solidFill>
                <a:srgbClr val="7030A0"/>
              </a:solidFill>
              <a:ea typeface="Prompt Medium" pitchFamily="34" charset="-122"/>
              <a:cs typeface="Prompt Medium" pitchFamily="34" charset="-120"/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By forcing intermediate reasoning steps, </a:t>
            </a:r>
            <a:r>
              <a:rPr lang="en-US" sz="1600" dirty="0" err="1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ReAct</a:t>
            </a:r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 enables agents to detect their own logical errors before committing to actions—critical for production systems.</a:t>
            </a:r>
          </a:p>
        </p:txBody>
      </p:sp>
      <p:sp>
        <p:nvSpPr>
          <p:cNvPr id="31" name="Text 4">
            <a:extLst>
              <a:ext uri="{FF2B5EF4-FFF2-40B4-BE49-F238E27FC236}">
                <a16:creationId xmlns:a16="http://schemas.microsoft.com/office/drawing/2014/main" id="{1ADDC8F4-EDAB-90FA-1FF6-BA5059D1F8DC}"/>
              </a:ext>
            </a:extLst>
          </p:cNvPr>
          <p:cNvSpPr/>
          <p:nvPr/>
        </p:nvSpPr>
        <p:spPr>
          <a:xfrm>
            <a:off x="7904032" y="2380555"/>
            <a:ext cx="1896195" cy="413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61970">
              <a:lnSpc>
                <a:spcPts val="2292"/>
              </a:lnSpc>
            </a:pPr>
            <a:r>
              <a:rPr lang="en-US" sz="20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The </a:t>
            </a:r>
            <a:r>
              <a:rPr lang="en-US" sz="2000" dirty="0" err="1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ReAct</a:t>
            </a:r>
            <a:r>
              <a:rPr lang="en-US" sz="20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 Pattern</a:t>
            </a:r>
          </a:p>
        </p:txBody>
      </p:sp>
      <p:sp>
        <p:nvSpPr>
          <p:cNvPr id="32" name="Text 4">
            <a:extLst>
              <a:ext uri="{FF2B5EF4-FFF2-40B4-BE49-F238E27FC236}">
                <a16:creationId xmlns:a16="http://schemas.microsoft.com/office/drawing/2014/main" id="{8411BC30-B503-57C7-4C11-C71445F40F7A}"/>
              </a:ext>
            </a:extLst>
          </p:cNvPr>
          <p:cNvSpPr/>
          <p:nvPr/>
        </p:nvSpPr>
        <p:spPr>
          <a:xfrm>
            <a:off x="1153404" y="2807978"/>
            <a:ext cx="4370313" cy="2300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"Thinking out loud." Forces the model to generate intermediate logic before the final answer.</a:t>
            </a:r>
          </a:p>
          <a:p>
            <a:pPr defTabSz="761970"/>
            <a:endParaRPr lang="en-US" sz="1600" dirty="0">
              <a:solidFill>
                <a:srgbClr val="7030A0"/>
              </a:solidFill>
              <a:ea typeface="Prompt Medium" pitchFamily="34" charset="-122"/>
              <a:cs typeface="Prompt Medium" pitchFamily="34" charset="-120"/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Why it matters: Allows the agent to self-correct before taking an action—reducing hallucination risk.</a:t>
            </a:r>
          </a:p>
          <a:p>
            <a:pPr defTabSz="761970"/>
            <a:endParaRPr lang="en-US" sz="1600" dirty="0">
              <a:solidFill>
                <a:srgbClr val="7030A0"/>
              </a:solidFill>
              <a:ea typeface="Prompt Medium" pitchFamily="34" charset="-122"/>
              <a:cs typeface="Prompt Medium" pitchFamily="34" charset="-120"/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This is the agent's "Short-Term Memory." It holds the persona, conversation history, and current task—all the context needed for coherent reasoning.</a:t>
            </a:r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0417FE72-9D17-D250-BFEE-2920CC52427C}"/>
              </a:ext>
            </a:extLst>
          </p:cNvPr>
          <p:cNvSpPr/>
          <p:nvPr/>
        </p:nvSpPr>
        <p:spPr>
          <a:xfrm>
            <a:off x="2098918" y="2376914"/>
            <a:ext cx="2479287" cy="413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defTabSz="761970">
              <a:lnSpc>
                <a:spcPts val="2292"/>
              </a:lnSpc>
            </a:pPr>
            <a:r>
              <a:rPr lang="en-US" sz="20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Chain of Thought (</a:t>
            </a:r>
            <a:r>
              <a:rPr lang="en-US" sz="2000" dirty="0" err="1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CoT</a:t>
            </a:r>
            <a:r>
              <a:rPr lang="en-US" sz="20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4107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BD295-8656-DB5E-A03B-4AEF12015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3">
            <a:extLst>
              <a:ext uri="{FF2B5EF4-FFF2-40B4-BE49-F238E27FC236}">
                <a16:creationId xmlns:a16="http://schemas.microsoft.com/office/drawing/2014/main" id="{5E801CA5-E945-6F0E-159F-8FE399A9D85F}"/>
              </a:ext>
            </a:extLst>
          </p:cNvPr>
          <p:cNvSpPr/>
          <p:nvPr/>
        </p:nvSpPr>
        <p:spPr>
          <a:xfrm>
            <a:off x="7624768" y="4060438"/>
            <a:ext cx="506908" cy="506908"/>
          </a:xfrm>
          <a:prstGeom prst="roundRect">
            <a:avLst>
              <a:gd name="adj" fmla="val 75162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6" name="Shape 3">
            <a:extLst>
              <a:ext uri="{FF2B5EF4-FFF2-40B4-BE49-F238E27FC236}">
                <a16:creationId xmlns:a16="http://schemas.microsoft.com/office/drawing/2014/main" id="{DD3E3DB8-5C04-40DE-6107-B0B02431F2C9}"/>
              </a:ext>
            </a:extLst>
          </p:cNvPr>
          <p:cNvSpPr/>
          <p:nvPr/>
        </p:nvSpPr>
        <p:spPr>
          <a:xfrm>
            <a:off x="4626105" y="4060438"/>
            <a:ext cx="506908" cy="506908"/>
          </a:xfrm>
          <a:prstGeom prst="roundRect">
            <a:avLst>
              <a:gd name="adj" fmla="val 75162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sp>
        <p:nvSpPr>
          <p:cNvPr id="15" name="Shape 3">
            <a:extLst>
              <a:ext uri="{FF2B5EF4-FFF2-40B4-BE49-F238E27FC236}">
                <a16:creationId xmlns:a16="http://schemas.microsoft.com/office/drawing/2014/main" id="{A5728B3E-96B2-DD21-7856-E581426EC710}"/>
              </a:ext>
            </a:extLst>
          </p:cNvPr>
          <p:cNvSpPr/>
          <p:nvPr/>
        </p:nvSpPr>
        <p:spPr>
          <a:xfrm>
            <a:off x="1293551" y="4067460"/>
            <a:ext cx="506908" cy="506908"/>
          </a:xfrm>
          <a:prstGeom prst="roundRect">
            <a:avLst>
              <a:gd name="adj" fmla="val 75162"/>
            </a:avLst>
          </a:prstGeom>
          <a:solidFill>
            <a:srgbClr val="002060"/>
          </a:solidFill>
          <a:ln w="7620">
            <a:solidFill>
              <a:srgbClr val="595959"/>
            </a:solidFill>
            <a:prstDash val="solid"/>
          </a:ln>
        </p:spPr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1E9C2D64-53AB-FB43-E36E-AC43CA46C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1594" y="4119223"/>
            <a:ext cx="390823" cy="390823"/>
          </a:xfrm>
          <a:prstGeom prst="rect">
            <a:avLst/>
          </a:prstGeom>
        </p:spPr>
      </p:pic>
      <p:pic>
        <p:nvPicPr>
          <p:cNvPr id="8" name="Image 1" descr="preencoded.png">
            <a:extLst>
              <a:ext uri="{FF2B5EF4-FFF2-40B4-BE49-F238E27FC236}">
                <a16:creationId xmlns:a16="http://schemas.microsoft.com/office/drawing/2014/main" id="{3E0C3A5B-0668-55F2-7843-3964DF303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2190" y="4118481"/>
            <a:ext cx="390823" cy="390823"/>
          </a:xfrm>
          <a:prstGeom prst="rect">
            <a:avLst/>
          </a:prstGeom>
        </p:spPr>
      </p:pic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A0E4DFA8-91EB-12E1-A472-7C6EA443B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2811" y="4061180"/>
            <a:ext cx="390823" cy="390823"/>
          </a:xfrm>
          <a:prstGeom prst="rect">
            <a:avLst/>
          </a:prstGeom>
        </p:spPr>
      </p:pic>
      <p:pic>
        <p:nvPicPr>
          <p:cNvPr id="14" name="Image 3" descr="preencoded.png">
            <a:hlinkClick r:id="rId8"/>
            <a:extLst>
              <a:ext uri="{FF2B5EF4-FFF2-40B4-BE49-F238E27FC236}">
                <a16:creationId xmlns:a16="http://schemas.microsoft.com/office/drawing/2014/main" id="{E10119B3-86FE-A7FD-06A7-7F3AD199DD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0758" y="2239797"/>
            <a:ext cx="9590484" cy="1576288"/>
          </a:xfrm>
          <a:prstGeom prst="rect">
            <a:avLst/>
          </a:prstGeom>
        </p:spPr>
      </p:pic>
      <p:sp>
        <p:nvSpPr>
          <p:cNvPr id="18" name="Text 0">
            <a:extLst>
              <a:ext uri="{FF2B5EF4-FFF2-40B4-BE49-F238E27FC236}">
                <a16:creationId xmlns:a16="http://schemas.microsoft.com/office/drawing/2014/main" id="{256581EC-C244-4BC0-B288-34A996D8AC72}"/>
              </a:ext>
            </a:extLst>
          </p:cNvPr>
          <p:cNvSpPr/>
          <p:nvPr/>
        </p:nvSpPr>
        <p:spPr>
          <a:xfrm>
            <a:off x="1307965" y="711520"/>
            <a:ext cx="5656928" cy="44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/>
            <a:r>
              <a:rPr lang="en-US" sz="3200" dirty="0">
                <a:solidFill>
                  <a:srgbClr val="7030A0"/>
                </a:solidFill>
                <a:latin typeface="+mj-lt"/>
                <a:ea typeface="Prompt Medium" pitchFamily="34" charset="-122"/>
                <a:cs typeface="Prompt Medium" pitchFamily="34" charset="-120"/>
              </a:rPr>
              <a:t>Multi-Agent Design Patterns</a:t>
            </a:r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A4E97BE1-1847-508E-2927-E48639DBF1F7}"/>
              </a:ext>
            </a:extLst>
          </p:cNvPr>
          <p:cNvSpPr/>
          <p:nvPr/>
        </p:nvSpPr>
        <p:spPr>
          <a:xfrm>
            <a:off x="1307965" y="1454585"/>
            <a:ext cx="8803363" cy="540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>
              <a:lnSpc>
                <a:spcPts val="1708"/>
              </a:lnSpc>
            </a:pPr>
            <a:r>
              <a:rPr lang="en-US" sz="1600" dirty="0">
                <a:solidFill>
                  <a:srgbClr val="7030A0"/>
                </a:solidFill>
                <a:latin typeface="Fira Sans Condensed Light" pitchFamily="34" charset="0"/>
                <a:ea typeface="Fira Sans Condensed Light" pitchFamily="34" charset="-122"/>
                <a:cs typeface="Fira Sans Condensed Light" pitchFamily="34" charset="-120"/>
              </a:rPr>
              <a:t>A single prompt cannot handle infinite complexity. </a:t>
            </a:r>
          </a:p>
          <a:p>
            <a:pPr defTabSz="761970">
              <a:lnSpc>
                <a:spcPts val="1708"/>
              </a:lnSpc>
            </a:pPr>
            <a:r>
              <a:rPr lang="en-US" sz="1600" dirty="0">
                <a:solidFill>
                  <a:srgbClr val="7030A0"/>
                </a:solidFill>
                <a:latin typeface="Fira Sans Condensed Light" pitchFamily="34" charset="0"/>
                <a:ea typeface="Fira Sans Condensed Light" pitchFamily="34" charset="-122"/>
                <a:cs typeface="Fira Sans Condensed Light" pitchFamily="34" charset="-120"/>
              </a:rPr>
              <a:t>Asking one model to play Planner, Coder, and Reviewer leads to logic loops and degraded performance.</a:t>
            </a:r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D942BE14-7055-B37E-3BE4-3F4E9C29A855}"/>
              </a:ext>
            </a:extLst>
          </p:cNvPr>
          <p:cNvSpPr/>
          <p:nvPr/>
        </p:nvSpPr>
        <p:spPr>
          <a:xfrm>
            <a:off x="1293551" y="4683495"/>
            <a:ext cx="2754249" cy="1740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The Sequential Handoff</a:t>
            </a:r>
          </a:p>
          <a:p>
            <a:pPr defTabSz="761970"/>
            <a:endParaRPr lang="en-US" sz="1100" dirty="0">
              <a:solidFill>
                <a:srgbClr val="7030A0"/>
              </a:solidFill>
              <a:ea typeface="Fira Sans Condensed Light" pitchFamily="34" charset="-122"/>
              <a:cs typeface="Fira Sans Condensed Light" pitchFamily="34" charset="-120"/>
            </a:endParaRPr>
          </a:p>
          <a:p>
            <a:pPr defTabSz="761970"/>
            <a:r>
              <a:rPr lang="en-US" sz="1400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Agent A (Planner) creates specifications, passes them to Agent B (Coder) who implements, then to Agent C (Reviewer) who validates. Linear workflow with clear ownership.</a:t>
            </a: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B2FEA10E-C6C5-4791-EB55-FB9576B848A2}"/>
              </a:ext>
            </a:extLst>
          </p:cNvPr>
          <p:cNvSpPr/>
          <p:nvPr/>
        </p:nvSpPr>
        <p:spPr>
          <a:xfrm>
            <a:off x="4626106" y="4683495"/>
            <a:ext cx="2754250" cy="1740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The Orchestrator</a:t>
            </a:r>
          </a:p>
          <a:p>
            <a:pPr defTabSz="761970"/>
            <a:endParaRPr lang="en-US" sz="1100" dirty="0">
              <a:solidFill>
                <a:srgbClr val="7030A0"/>
              </a:solidFill>
              <a:ea typeface="Fira Sans Condensed Light" pitchFamily="34" charset="-122"/>
              <a:cs typeface="Fira Sans Condensed Light" pitchFamily="34" charset="-120"/>
            </a:endParaRPr>
          </a:p>
          <a:p>
            <a:pPr defTabSz="761970"/>
            <a:r>
              <a:rPr lang="en-US" sz="1400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A central "Brain" agent maintains the big picture while delegating specialized tasks to "Worker" agents. Handles dependencies and aggregates results. Hierarchical control with distributed execution.</a:t>
            </a:r>
          </a:p>
        </p:txBody>
      </p:sp>
      <p:sp>
        <p:nvSpPr>
          <p:cNvPr id="24" name="Text 4">
            <a:extLst>
              <a:ext uri="{FF2B5EF4-FFF2-40B4-BE49-F238E27FC236}">
                <a16:creationId xmlns:a16="http://schemas.microsoft.com/office/drawing/2014/main" id="{CCE58B06-10D9-423B-18E0-337E32F98287}"/>
              </a:ext>
            </a:extLst>
          </p:cNvPr>
          <p:cNvSpPr/>
          <p:nvPr/>
        </p:nvSpPr>
        <p:spPr>
          <a:xfrm>
            <a:off x="7624768" y="4626131"/>
            <a:ext cx="3375353" cy="1740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The Parallel Fan-Out/Gather Pattern</a:t>
            </a:r>
          </a:p>
          <a:p>
            <a:pPr defTabSz="761970"/>
            <a:endParaRPr lang="en-US" sz="1100" dirty="0">
              <a:solidFill>
                <a:srgbClr val="7030A0"/>
              </a:solidFill>
              <a:ea typeface="Fira Sans Condensed Light" pitchFamily="34" charset="-122"/>
              <a:cs typeface="Fira Sans Condensed Light" pitchFamily="34" charset="-120"/>
            </a:endParaRPr>
          </a:p>
          <a:p>
            <a:pPr defTabSz="761970"/>
            <a:r>
              <a:rPr lang="en-US" sz="1400" dirty="0">
                <a:solidFill>
                  <a:srgbClr val="7030A0"/>
                </a:solidFill>
                <a:ea typeface="Fira Sans Condensed Light" pitchFamily="34" charset="-122"/>
                <a:cs typeface="Fira Sans Condensed Light" pitchFamily="34" charset="-120"/>
              </a:rPr>
              <a:t>A Coordinator agent breaks a goal into independent tasks, dispatching them to multiple Worker agents simultaneously. A Synthesizer then merges the outputs. Concurrent execution for high-speed, large-scale processing.</a:t>
            </a:r>
          </a:p>
        </p:txBody>
      </p:sp>
    </p:spTree>
    <p:extLst>
      <p:ext uri="{BB962C8B-B14F-4D97-AF65-F5344CB8AC3E}">
        <p14:creationId xmlns:p14="http://schemas.microsoft.com/office/powerpoint/2010/main" val="18975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EAB09-863C-43C9-D2B6-92756032D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3A72234-182C-0DB1-B4EE-5DCB9A0F5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13" name="Text 0">
            <a:extLst>
              <a:ext uri="{FF2B5EF4-FFF2-40B4-BE49-F238E27FC236}">
                <a16:creationId xmlns:a16="http://schemas.microsoft.com/office/drawing/2014/main" id="{73C59320-07DD-4C72-CC4D-BEE091E0E060}"/>
              </a:ext>
            </a:extLst>
          </p:cNvPr>
          <p:cNvSpPr/>
          <p:nvPr/>
        </p:nvSpPr>
        <p:spPr>
          <a:xfrm>
            <a:off x="5102820" y="685402"/>
            <a:ext cx="5656928" cy="44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/>
            <a:r>
              <a:rPr lang="en-US" sz="3200" dirty="0">
                <a:solidFill>
                  <a:srgbClr val="7030A0"/>
                </a:solidFill>
                <a:latin typeface="+mj-lt"/>
                <a:ea typeface="Prompt Medium" pitchFamily="34" charset="-122"/>
                <a:cs typeface="Prompt Medium" pitchFamily="34" charset="-120"/>
              </a:rPr>
              <a:t>The "Philosophers" Debate Concept</a:t>
            </a:r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33C78362-87C1-1B30-F69F-A821D5614D24}"/>
              </a:ext>
            </a:extLst>
          </p:cNvPr>
          <p:cNvSpPr/>
          <p:nvPr/>
        </p:nvSpPr>
        <p:spPr>
          <a:xfrm>
            <a:off x="5102820" y="1761041"/>
            <a:ext cx="6196909" cy="3335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A multi-agent system modeled after Plato's Republic and the Socratic Method—proving that 2,400 years of philosophical practice directly informs modern AI design.</a:t>
            </a:r>
          </a:p>
          <a:p>
            <a:pPr defTabSz="761970"/>
            <a:endParaRPr lang="en-US" sz="1600" dirty="0">
              <a:solidFill>
                <a:srgbClr val="7030A0"/>
              </a:solidFill>
              <a:ea typeface="Prompt Medium" pitchFamily="34" charset="-122"/>
              <a:cs typeface="Prompt Medium" pitchFamily="34" charset="-120"/>
            </a:endParaRPr>
          </a:p>
          <a:p>
            <a:pPr defTabSz="761970"/>
            <a:r>
              <a:rPr lang="en-US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Core Concept</a:t>
            </a:r>
          </a:p>
          <a:p>
            <a:pPr defTabSz="761970"/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Instead of generating one answer, we use argument—dialectical debate towards the best answer.</a:t>
            </a:r>
          </a:p>
          <a:p>
            <a:pPr defTabSz="761970"/>
            <a:endParaRPr lang="en-US" sz="1600" dirty="0">
              <a:solidFill>
                <a:srgbClr val="7030A0"/>
              </a:solidFill>
              <a:ea typeface="Prompt Medium" pitchFamily="34" charset="-122"/>
              <a:cs typeface="Prompt Medium" pitchFamily="34" charset="-120"/>
            </a:endParaRPr>
          </a:p>
          <a:p>
            <a:pPr defTabSz="761970"/>
            <a:r>
              <a:rPr lang="en-US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The Players</a:t>
            </a:r>
          </a:p>
          <a:p>
            <a:pPr defTabSz="761970"/>
            <a:r>
              <a:rPr lang="en-US" sz="1600" dirty="0">
                <a:solidFill>
                  <a:srgbClr val="7030A0"/>
                </a:solidFill>
                <a:ea typeface="Prompt Medium" pitchFamily="34" charset="-122"/>
                <a:cs typeface="Prompt Medium" pitchFamily="34" charset="-120"/>
              </a:rPr>
              <a:t>Three specialized agents powered by Gemma-SLMs, each with a distinct "System Persona" and reasoning style representing different modes of philosophical thought.</a:t>
            </a:r>
          </a:p>
        </p:txBody>
      </p:sp>
    </p:spTree>
    <p:extLst>
      <p:ext uri="{BB962C8B-B14F-4D97-AF65-F5344CB8AC3E}">
        <p14:creationId xmlns:p14="http://schemas.microsoft.com/office/powerpoint/2010/main" val="163762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BAD14C7-6069-E084-4479-BFCA19490477}"/>
              </a:ext>
            </a:extLst>
          </p:cNvPr>
          <p:cNvSpPr/>
          <p:nvPr/>
        </p:nvSpPr>
        <p:spPr>
          <a:xfrm>
            <a:off x="657721" y="666651"/>
            <a:ext cx="2361879" cy="492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defTabSz="761970">
              <a:lnSpc>
                <a:spcPts val="3875"/>
              </a:lnSpc>
            </a:pPr>
            <a:r>
              <a:rPr lang="en-US" sz="3200" dirty="0">
                <a:solidFill>
                  <a:srgbClr val="7030A0"/>
                </a:solidFill>
                <a:latin typeface="+mj-lt"/>
                <a:ea typeface="Prompt Medium" pitchFamily="34" charset="-122"/>
                <a:cs typeface="Prompt Medium" pitchFamily="34" charset="-120"/>
              </a:rPr>
              <a:t>Raison d'être</a:t>
            </a:r>
          </a:p>
        </p:txBody>
      </p:sp>
      <p:pic>
        <p:nvPicPr>
          <p:cNvPr id="9" name="Image 0">
            <a:extLst>
              <a:ext uri="{FF2B5EF4-FFF2-40B4-BE49-F238E27FC236}">
                <a16:creationId xmlns:a16="http://schemas.microsoft.com/office/drawing/2014/main" id="{8126A251-BEEB-3AF2-D5F0-554D68AEA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773" y="1159272"/>
            <a:ext cx="2279827" cy="2279827"/>
          </a:xfrm>
          <a:prstGeom prst="rect">
            <a:avLst/>
          </a:prstGeom>
        </p:spPr>
      </p:pic>
      <p:pic>
        <p:nvPicPr>
          <p:cNvPr id="12" name="Image 0">
            <a:extLst>
              <a:ext uri="{FF2B5EF4-FFF2-40B4-BE49-F238E27FC236}">
                <a16:creationId xmlns:a16="http://schemas.microsoft.com/office/drawing/2014/main" id="{5507D916-76AA-78FA-34CF-4BB258BA6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6849" y="1159272"/>
            <a:ext cx="2279827" cy="2279827"/>
          </a:xfrm>
          <a:prstGeom prst="rect">
            <a:avLst/>
          </a:prstGeom>
        </p:spPr>
      </p:pic>
      <p:pic>
        <p:nvPicPr>
          <p:cNvPr id="13" name="Image 0">
            <a:extLst>
              <a:ext uri="{FF2B5EF4-FFF2-40B4-BE49-F238E27FC236}">
                <a16:creationId xmlns:a16="http://schemas.microsoft.com/office/drawing/2014/main" id="{841BFB78-BCE3-1208-0B7F-9BE86AA33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53925" y="1159272"/>
            <a:ext cx="2279827" cy="2279827"/>
          </a:xfrm>
          <a:prstGeom prst="rect">
            <a:avLst/>
          </a:prstGeom>
        </p:spPr>
      </p:pic>
      <p:sp>
        <p:nvSpPr>
          <p:cNvPr id="3" name="Text 4">
            <a:extLst>
              <a:ext uri="{FF2B5EF4-FFF2-40B4-BE49-F238E27FC236}">
                <a16:creationId xmlns:a16="http://schemas.microsoft.com/office/drawing/2014/main" id="{FE970862-38EE-F20F-4DF3-D66C23AB0369}"/>
              </a:ext>
            </a:extLst>
          </p:cNvPr>
          <p:cNvSpPr/>
          <p:nvPr/>
        </p:nvSpPr>
        <p:spPr>
          <a:xfrm>
            <a:off x="4386270" y="3439098"/>
            <a:ext cx="3400984" cy="310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dirty="0">
                <a:solidFill>
                  <a:srgbClr val="7030A0"/>
                </a:solidFill>
              </a:rPr>
              <a:t>"Is this true? What are we missing?"</a:t>
            </a:r>
          </a:p>
          <a:p>
            <a:pPr defTabSz="761970"/>
            <a:endParaRPr lang="en-US" sz="1600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Mental model: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Generates doubts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Challenges assumptions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Expose logical fallacies or edge cases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Seeks contradictions and gaps</a:t>
            </a:r>
          </a:p>
          <a:p>
            <a:pPr defTabSz="761970"/>
            <a:endParaRPr lang="en-US" sz="1600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Why we need him:</a:t>
            </a:r>
          </a:p>
          <a:p>
            <a:pPr defTabSz="761970"/>
            <a:r>
              <a:rPr lang="en-US" sz="1400" dirty="0">
                <a:solidFill>
                  <a:srgbClr val="7030A0"/>
                </a:solidFill>
              </a:rPr>
              <a:t>To hallucination-check the system. To force deeper reasoning by questioning everything. He's the quality gate before implementation.</a:t>
            </a:r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4DCD687A-186A-D4E3-65F1-AC828F52AA3A}"/>
              </a:ext>
            </a:extLst>
          </p:cNvPr>
          <p:cNvSpPr/>
          <p:nvPr/>
        </p:nvSpPr>
        <p:spPr>
          <a:xfrm>
            <a:off x="358216" y="3439098"/>
            <a:ext cx="3400984" cy="3108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dirty="0">
                <a:solidFill>
                  <a:srgbClr val="7030A0"/>
                </a:solidFill>
              </a:rPr>
              <a:t>"What is the ideal form of this solution?"</a:t>
            </a:r>
          </a:p>
          <a:p>
            <a:pPr defTabSz="761970"/>
            <a:endParaRPr lang="en-US" sz="1600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Mental model: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Thinks in high-level abstractions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Ignores constraints to maximize quality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Ask What's possible, not what's easy</a:t>
            </a:r>
          </a:p>
          <a:p>
            <a:pPr defTabSz="761970"/>
            <a:endParaRPr lang="en-US" sz="1600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Why we need him:</a:t>
            </a:r>
          </a:p>
          <a:p>
            <a:pPr defTabSz="761970"/>
            <a:r>
              <a:rPr lang="en-US" sz="1400" dirty="0">
                <a:solidFill>
                  <a:srgbClr val="7030A0"/>
                </a:solidFill>
              </a:rPr>
              <a:t>To prevent local maxima. To ensure we aim high before we compromise. </a:t>
            </a:r>
          </a:p>
          <a:p>
            <a:pPr defTabSz="761970"/>
            <a:r>
              <a:rPr lang="en-US" sz="1400" dirty="0">
                <a:solidFill>
                  <a:srgbClr val="7030A0"/>
                </a:solidFill>
              </a:rPr>
              <a:t>Without him, we optimize for "good enough" instead of "breakthrough."</a:t>
            </a:r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558C763B-F582-6CF7-C825-686AD1BD1871}"/>
              </a:ext>
            </a:extLst>
          </p:cNvPr>
          <p:cNvSpPr/>
          <p:nvPr/>
        </p:nvSpPr>
        <p:spPr>
          <a:xfrm>
            <a:off x="8414326" y="3439099"/>
            <a:ext cx="3400984" cy="3108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defTabSz="761970"/>
            <a:r>
              <a:rPr lang="en-US" sz="1600" dirty="0">
                <a:solidFill>
                  <a:srgbClr val="7030A0"/>
                </a:solidFill>
              </a:rPr>
              <a:t>"How do we build this in the real world?"</a:t>
            </a:r>
          </a:p>
          <a:p>
            <a:pPr defTabSz="761970"/>
            <a:endParaRPr lang="en-US" sz="1600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Mental model: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Grounded in logic, categories, and evidence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Obsessed with feasibility and implementation details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Translates visions into concrete specs</a:t>
            </a:r>
          </a:p>
          <a:p>
            <a:pPr marL="285750" indent="-285750" defTabSz="76197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Asks What are our actual constraints</a:t>
            </a:r>
          </a:p>
          <a:p>
            <a:pPr defTabSz="761970"/>
            <a:endParaRPr lang="en-US" sz="1600" dirty="0">
              <a:solidFill>
                <a:srgbClr val="7030A0"/>
              </a:solidFill>
            </a:endParaRPr>
          </a:p>
          <a:p>
            <a:pPr defTabSz="761970"/>
            <a:r>
              <a:rPr lang="en-US" sz="1600" dirty="0">
                <a:solidFill>
                  <a:srgbClr val="7030A0"/>
                </a:solidFill>
              </a:rPr>
              <a:t>Why we need him: </a:t>
            </a:r>
          </a:p>
          <a:p>
            <a:pPr defTabSz="761970"/>
            <a:r>
              <a:rPr lang="en-US" sz="1400" dirty="0">
                <a:solidFill>
                  <a:srgbClr val="7030A0"/>
                </a:solidFill>
              </a:rPr>
              <a:t>To ensure the solution actually works. He is the bridge between abstraction and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10228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33623A-B679-DF49-AF15-79E7850574F1}"/>
              </a:ext>
            </a:extLst>
          </p:cNvPr>
          <p:cNvSpPr/>
          <p:nvPr/>
        </p:nvSpPr>
        <p:spPr>
          <a:xfrm>
            <a:off x="4920580" y="663047"/>
            <a:ext cx="2515432" cy="64370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583" dirty="0">
                <a:solidFill>
                  <a:srgbClr val="7030A0"/>
                </a:solidFill>
                <a:latin typeface="Algerian" panose="04020705040A02060702" pitchFamily="82" charset="0"/>
                <a:ea typeface="Prompt Medium" pitchFamily="34" charset="-122"/>
                <a:cs typeface="Prompt Medium" pitchFamily="34" charset="-120"/>
              </a:rPr>
              <a:t>DEMO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91BB2-C5C5-3BB9-BCF2-D3920A448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8" r="27105"/>
          <a:stretch>
            <a:fillRect/>
          </a:stretch>
        </p:blipFill>
        <p:spPr>
          <a:xfrm>
            <a:off x="9179382" y="1802251"/>
            <a:ext cx="2084832" cy="2428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3E3FC-BA64-5E2F-821C-CF408142F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r="26591"/>
          <a:stretch/>
        </p:blipFill>
        <p:spPr>
          <a:xfrm>
            <a:off x="5053584" y="1713859"/>
            <a:ext cx="2084832" cy="2428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1D6DD-CF29-B01A-AD7A-FE17549C4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r="26591"/>
          <a:stretch/>
        </p:blipFill>
        <p:spPr>
          <a:xfrm>
            <a:off x="927786" y="1713858"/>
            <a:ext cx="2084832" cy="2428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F451AF-7349-FB35-13A4-9492293A301B}"/>
              </a:ext>
            </a:extLst>
          </p:cNvPr>
          <p:cNvSpPr txBox="1"/>
          <p:nvPr/>
        </p:nvSpPr>
        <p:spPr>
          <a:xfrm>
            <a:off x="9024594" y="4340747"/>
            <a:ext cx="2394408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Aristotle</a:t>
            </a:r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IN" dirty="0"/>
              <a:t>The Empiricist</a:t>
            </a:r>
          </a:p>
          <a:p>
            <a:pPr algn="just"/>
            <a:endParaRPr lang="en-US" sz="1100" dirty="0"/>
          </a:p>
          <a:p>
            <a:pPr algn="ctr"/>
            <a:r>
              <a:rPr lang="en-US" sz="1600" dirty="0"/>
              <a:t>Analyzes systematically, focuses on logic, evidence, and categorization.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3C4E8-4254-4837-48E3-45C226D14C36}"/>
              </a:ext>
            </a:extLst>
          </p:cNvPr>
          <p:cNvSpPr txBox="1"/>
          <p:nvPr/>
        </p:nvSpPr>
        <p:spPr>
          <a:xfrm>
            <a:off x="4898796" y="4231230"/>
            <a:ext cx="2394408" cy="1756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Socrates</a:t>
            </a:r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US" sz="2000" dirty="0">
                <a:latin typeface="+mn-lt"/>
              </a:rPr>
              <a:t>The Questioner</a:t>
            </a:r>
            <a:endParaRPr lang="en-IN" dirty="0"/>
          </a:p>
          <a:p>
            <a:pPr algn="just"/>
            <a:endParaRPr lang="en-IN" sz="1100" dirty="0"/>
          </a:p>
          <a:p>
            <a:pPr algn="ctr">
              <a:lnSpc>
                <a:spcPct val="115000"/>
              </a:lnSpc>
            </a:pPr>
            <a:r>
              <a:rPr lang="en-US" sz="1600" dirty="0"/>
              <a:t>Challenges assumptions, asks probing questions, promotes critical thought.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5408D-DBA8-C09E-EDA6-997CF51E97E7}"/>
              </a:ext>
            </a:extLst>
          </p:cNvPr>
          <p:cNvSpPr txBox="1"/>
          <p:nvPr/>
        </p:nvSpPr>
        <p:spPr>
          <a:xfrm>
            <a:off x="772998" y="4228788"/>
            <a:ext cx="2394408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2000" b="1" dirty="0">
                <a:solidFill>
                  <a:schemeClr val="accent1"/>
                </a:solidFill>
              </a:rPr>
              <a:t>Plato</a:t>
            </a:r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IN" dirty="0"/>
              <a:t>The Idealist</a:t>
            </a:r>
          </a:p>
          <a:p>
            <a:pPr algn="just"/>
            <a:endParaRPr lang="en-IN" sz="1200" dirty="0"/>
          </a:p>
          <a:p>
            <a:pPr algn="ctr"/>
            <a:r>
              <a:rPr lang="en-US" sz="1600" dirty="0"/>
              <a:t>Seeks ideal forms, metaphysical truths, and moral dimensions.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3D6D-1F92-BAC0-7E97-17F1A7F7A681}"/>
              </a:ext>
            </a:extLst>
          </p:cNvPr>
          <p:cNvSpPr txBox="1"/>
          <p:nvPr/>
        </p:nvSpPr>
        <p:spPr>
          <a:xfrm>
            <a:off x="2626811" y="6194953"/>
            <a:ext cx="7102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7030A0"/>
                </a:solidFill>
                <a:cs typeface="Prompt Medium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https://github.com/mayurmadnani/multi-agent-debate</a:t>
            </a:r>
            <a:endParaRPr lang="en-IN" sz="2400" dirty="0">
              <a:solidFill>
                <a:srgbClr val="7030A0"/>
              </a:solidFill>
              <a:cs typeface="Prompt Medium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0947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</TotalTime>
  <Words>946</Words>
  <Application>Microsoft Office PowerPoint</Application>
  <PresentationFormat>Widescreen</PresentationFormat>
  <Paragraphs>117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Algerian</vt:lpstr>
      <vt:lpstr>Arial</vt:lpstr>
      <vt:lpstr>Calibri</vt:lpstr>
      <vt:lpstr>Calibri Light</vt:lpstr>
      <vt:lpstr>Fira Sans Condensed Light</vt:lpstr>
      <vt:lpstr>Google Sans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Mayur Madnani</dc:creator>
  <cp:lastModifiedBy>Mayur Madnani</cp:lastModifiedBy>
  <cp:revision>12</cp:revision>
  <dcterms:created xsi:type="dcterms:W3CDTF">2026-02-17T15:43:07Z</dcterms:created>
  <dcterms:modified xsi:type="dcterms:W3CDTF">2026-02-17T18:04:16Z</dcterms:modified>
</cp:coreProperties>
</file>